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66" r:id="rId4"/>
    <p:sldId id="268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18C0C-BDAC-4BDE-949B-7E00334EDE1B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4F111-E7B1-4DF8-BFD2-4406E2E348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Plan-Do-Study-Act (PDSA)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Cycle to test and implement changes in real work settings. </a:t>
            </a:r>
          </a:p>
          <a:p>
            <a:pPr lvl="1"/>
            <a:r>
              <a:rPr lang="en-US" dirty="0" smtClean="0"/>
              <a:t>PDSA cycle guides the test of a change to determine if the change is an improvement. </a:t>
            </a:r>
            <a:endParaRPr lang="en-US" sz="3600" dirty="0" smtClean="0"/>
          </a:p>
          <a:p>
            <a:r>
              <a:rPr lang="en-US" dirty="0" smtClean="0"/>
              <a:t>When ideas have been tested, adapted, and shown to work, the PDSA cycle is used to implement the change</a:t>
            </a:r>
          </a:p>
          <a:p>
            <a:pPr lvl="1"/>
            <a:r>
              <a:rPr lang="en-US" dirty="0" smtClean="0"/>
              <a:t>Hardwire change into practice</a:t>
            </a:r>
          </a:p>
          <a:p>
            <a:endParaRPr lang="en-US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Plan-Do-Study-Act (PDSA) cycle provides a procedure for testing a change in the real work setting – by planning it, trying it, observing the results, and acting on what is learned.  This is the scientific method used for action-oriented learning.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a continuous</a:t>
            </a:r>
            <a:r>
              <a:rPr lang="en-US" baseline="0" dirty="0" smtClean="0"/>
              <a:t> improvement process related to preventing pressure ulcers.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F111-E7B1-4DF8-BFD2-4406E2E3485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F111-E7B1-4DF8-BFD2-4406E2E3485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F111-E7B1-4DF8-BFD2-4406E2E3485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team’s aim statement should include:    </a:t>
            </a:r>
            <a:endParaRPr lang="en-US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What is expected to happen </a:t>
            </a:r>
            <a:endParaRPr lang="en-US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timeframe                                                       </a:t>
            </a:r>
            <a:endParaRPr lang="en-US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system to be improved                                                          </a:t>
            </a:r>
            <a:endParaRPr lang="en-US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setting or sub-population of patients </a:t>
            </a:r>
            <a:endParaRPr lang="en-US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Goals  </a:t>
            </a:r>
            <a:endParaRPr lang="en-US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(For some teams) Guidance for the activities such as strategies for the effort and limitations </a:t>
            </a:r>
            <a:endParaRPr lang="en-US" sz="16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Areas to</a:t>
            </a:r>
            <a:r>
              <a:rPr lang="en-US" baseline="0" dirty="0" smtClean="0"/>
              <a:t> address</a:t>
            </a:r>
          </a:p>
          <a:p>
            <a:r>
              <a:rPr lang="en-US" baseline="0" dirty="0" smtClean="0"/>
              <a:t>Functional status</a:t>
            </a:r>
          </a:p>
          <a:p>
            <a:r>
              <a:rPr lang="en-US" baseline="0" dirty="0" smtClean="0"/>
              <a:t>Satisfaction</a:t>
            </a:r>
          </a:p>
          <a:p>
            <a:r>
              <a:rPr lang="en-US" baseline="0" dirty="0" smtClean="0"/>
              <a:t>Total costs/productivity</a:t>
            </a:r>
          </a:p>
          <a:p>
            <a:r>
              <a:rPr lang="en-US" baseline="0" dirty="0" smtClean="0"/>
              <a:t>Clinical process &amp; outcomes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1A0C69-1762-445D-AEF3-F31A1A2B250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Leading Quality Improvement: Essentials for Mangers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275C4-924C-4B04-8F08-B07DC881E727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B669-79A9-4363-952F-BC9FD7389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file:///C:\Users\Kevin\Documents\Long-term%20care%20admin\Continuous%20Improvement%20method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Quality Improvement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“If you can’t describe what you are doing as a process, you don’t know what you are doing”</a:t>
            </a:r>
          </a:p>
          <a:p>
            <a:r>
              <a:rPr lang="en-US" dirty="0" smtClean="0"/>
              <a:t>W. Edwards Demming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7" y="447675"/>
            <a:ext cx="8372475" cy="59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this model for improvement?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Useful for both process, service, and performance improvement</a:t>
            </a:r>
          </a:p>
          <a:p>
            <a:r>
              <a:rPr lang="en-US" sz="2000" dirty="0" smtClean="0"/>
              <a:t>Applicable in all types of organizations</a:t>
            </a:r>
          </a:p>
          <a:p>
            <a:r>
              <a:rPr lang="en-US" sz="2000" dirty="0" smtClean="0"/>
              <a:t>Applicable to all groups and levels in an organization</a:t>
            </a:r>
          </a:p>
          <a:p>
            <a:r>
              <a:rPr lang="en-US" sz="2000" dirty="0" smtClean="0"/>
              <a:t>Facilitates the role of teamwork in improvements</a:t>
            </a:r>
          </a:p>
          <a:p>
            <a:r>
              <a:rPr lang="en-US" sz="2000" dirty="0" smtClean="0"/>
              <a:t>Provides a framework for application of improvement tools and methods</a:t>
            </a:r>
          </a:p>
          <a:p>
            <a:r>
              <a:rPr lang="en-US" sz="2000" dirty="0" smtClean="0"/>
              <a:t>Emphasizes and encourages the iterative learning process</a:t>
            </a:r>
          </a:p>
          <a:p>
            <a:r>
              <a:rPr lang="en-US" sz="2000" dirty="0" smtClean="0"/>
              <a:t>Provides a way to empower people in the organization to take action.</a:t>
            </a:r>
          </a:p>
          <a:p>
            <a:endParaRPr lang="en-US" sz="1800" dirty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00200"/>
            <a:ext cx="3962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cid:image002.gif@01CB2E6A.6FF3C990"/>
          <p:cNvSpPr>
            <a:spLocks noChangeAspect="1" noChangeArrowheads="1"/>
          </p:cNvSpPr>
          <p:nvPr/>
        </p:nvSpPr>
        <p:spPr bwMode="auto">
          <a:xfrm>
            <a:off x="127000" y="-1646237"/>
            <a:ext cx="4572000" cy="3429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AutoShape 4" descr="cid:image002.gif@01CB2E6A.6FF3C990"/>
          <p:cNvSpPr>
            <a:spLocks noChangeAspect="1" noChangeArrowheads="1"/>
          </p:cNvSpPr>
          <p:nvPr/>
        </p:nvSpPr>
        <p:spPr bwMode="auto">
          <a:xfrm>
            <a:off x="127000" y="-1646237"/>
            <a:ext cx="4572000" cy="34290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851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5105400" y="381000"/>
            <a:ext cx="2667000" cy="2514600"/>
          </a:xfrm>
          <a:prstGeom prst="ellipse">
            <a:avLst/>
          </a:prstGeom>
          <a:solidFill>
            <a:srgbClr val="FFB66D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u="sng" dirty="0">
                <a:latin typeface="Arial" charset="0"/>
                <a:ea typeface="ＭＳ Ｐゴシック" pitchFamily="9" charset="-128"/>
              </a:rPr>
              <a:t>CLINICAL OUTCOME</a:t>
            </a:r>
          </a:p>
          <a:p>
            <a:pPr algn="ctr" eaLnBrk="1" hangingPunct="1"/>
            <a:r>
              <a:rPr lang="en-US" sz="1400" dirty="0">
                <a:latin typeface="Arial" charset="0"/>
                <a:ea typeface="ＭＳ Ｐゴシック" pitchFamily="9" charset="-128"/>
              </a:rPr>
              <a:t>Reduce </a:t>
            </a:r>
            <a:r>
              <a:rPr lang="en-US" sz="1400" dirty="0" smtClean="0">
                <a:latin typeface="Arial" charset="0"/>
                <a:ea typeface="ＭＳ Ｐゴシック" pitchFamily="9" charset="-128"/>
              </a:rPr>
              <a:t>facility </a:t>
            </a:r>
            <a:r>
              <a:rPr lang="en-US" sz="1400" dirty="0">
                <a:latin typeface="Arial" charset="0"/>
                <a:ea typeface="ＭＳ Ｐゴシック" pitchFamily="9" charset="-128"/>
              </a:rPr>
              <a:t>Acquired </a:t>
            </a:r>
          </a:p>
          <a:p>
            <a:pPr algn="ctr" eaLnBrk="1" hangingPunct="1"/>
            <a:r>
              <a:rPr lang="en-US" sz="1400" dirty="0">
                <a:latin typeface="Arial" charset="0"/>
                <a:ea typeface="ＭＳ Ｐゴシック" pitchFamily="9" charset="-128"/>
              </a:rPr>
              <a:t>Pressure Ulcers </a:t>
            </a:r>
          </a:p>
          <a:p>
            <a:pPr algn="ctr" eaLnBrk="1" hangingPunct="1"/>
            <a:endParaRPr lang="en-US" sz="1400" dirty="0">
              <a:latin typeface="Arial" charset="0"/>
              <a:ea typeface="ＭＳ Ｐゴシック" pitchFamily="9" charset="-128"/>
            </a:endParaRPr>
          </a:p>
          <a:p>
            <a:pPr algn="ctr" eaLnBrk="1" hangingPunct="1"/>
            <a:r>
              <a:rPr lang="en-US" sz="1400" dirty="0">
                <a:latin typeface="Arial" charset="0"/>
                <a:ea typeface="ＭＳ Ｐゴシック" pitchFamily="9" charset="-128"/>
              </a:rPr>
              <a:t>to 0% </a:t>
            </a:r>
          </a:p>
          <a:p>
            <a:pPr algn="ctr" eaLnBrk="1" hangingPunct="1"/>
            <a:r>
              <a:rPr lang="en-US" sz="1400" dirty="0">
                <a:latin typeface="Arial" charset="0"/>
                <a:ea typeface="ＭＳ Ｐゴシック" pitchFamily="9" charset="-128"/>
              </a:rPr>
              <a:t>annual </a:t>
            </a:r>
            <a:r>
              <a:rPr lang="en-US" sz="1400" dirty="0" smtClean="0">
                <a:latin typeface="Arial" charset="0"/>
                <a:ea typeface="ＭＳ Ｐゴシック" pitchFamily="9" charset="-128"/>
              </a:rPr>
              <a:t>rate</a:t>
            </a:r>
            <a:endParaRPr lang="en-US" sz="1400" dirty="0">
              <a:latin typeface="Arial" charset="0"/>
              <a:ea typeface="ＭＳ Ｐゴシック" pitchFamily="9" charset="-128"/>
            </a:endParaRPr>
          </a:p>
          <a:p>
            <a:pPr algn="ctr" eaLnBrk="1" hangingPunct="1"/>
            <a:endParaRPr lang="en-US" sz="1400" dirty="0">
              <a:latin typeface="Arial" charset="0"/>
              <a:ea typeface="ＭＳ Ｐゴシック" pitchFamily="9" charset="-128"/>
            </a:endParaRP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6477000" y="2743200"/>
            <a:ext cx="1981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800" u="sng" dirty="0">
                <a:latin typeface="Arial" charset="0"/>
                <a:ea typeface="ＭＳ Ｐゴシック" pitchFamily="9" charset="-128"/>
              </a:rPr>
              <a:t>Process</a:t>
            </a:r>
          </a:p>
          <a:p>
            <a:pPr algn="ctr" eaLnBrk="1" hangingPunct="1"/>
            <a:r>
              <a:rPr lang="en-US" sz="1200" dirty="0">
                <a:latin typeface="Arial" charset="0"/>
                <a:ea typeface="ＭＳ Ｐゴシック" pitchFamily="9" charset="-128"/>
              </a:rPr>
              <a:t>Use Braden skin </a:t>
            </a:r>
          </a:p>
          <a:p>
            <a:pPr algn="ctr" eaLnBrk="1" hangingPunct="1"/>
            <a:r>
              <a:rPr lang="en-US" sz="1200" dirty="0">
                <a:latin typeface="Arial" charset="0"/>
                <a:ea typeface="ＭＳ Ｐゴシック" pitchFamily="9" charset="-128"/>
              </a:rPr>
              <a:t>assessment</a:t>
            </a:r>
          </a:p>
          <a:p>
            <a:pPr algn="ctr" eaLnBrk="1" hangingPunct="1"/>
            <a:r>
              <a:rPr lang="en-US" sz="1200" dirty="0">
                <a:latin typeface="Arial" charset="0"/>
                <a:ea typeface="ＭＳ Ｐゴシック" pitchFamily="9" charset="-128"/>
              </a:rPr>
              <a:t> tool </a:t>
            </a:r>
            <a:r>
              <a:rPr lang="en-US" sz="1200" dirty="0" smtClean="0">
                <a:latin typeface="Arial" charset="0"/>
                <a:ea typeface="ＭＳ Ｐゴシック" pitchFamily="9" charset="-128"/>
              </a:rPr>
              <a:t>every </a:t>
            </a:r>
            <a:r>
              <a:rPr lang="en-US" sz="1200" dirty="0">
                <a:latin typeface="Arial" charset="0"/>
                <a:ea typeface="ＭＳ Ｐゴシック" pitchFamily="9" charset="-128"/>
              </a:rPr>
              <a:t>24hrs</a:t>
            </a:r>
          </a:p>
          <a:p>
            <a:pPr algn="ctr" eaLnBrk="1" hangingPunct="1"/>
            <a:r>
              <a:rPr lang="en-US" sz="1400" dirty="0">
                <a:latin typeface="Arial" charset="0"/>
                <a:ea typeface="ＭＳ Ｐゴシック" pitchFamily="9" charset="-128"/>
              </a:rPr>
              <a:t> 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800600" y="3048000"/>
            <a:ext cx="1828800" cy="1219200"/>
          </a:xfrm>
          <a:prstGeom prst="ellipse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800" u="sng" dirty="0">
                <a:latin typeface="Arial" charset="0"/>
                <a:ea typeface="ＭＳ Ｐゴシック" pitchFamily="9" charset="-128"/>
              </a:rPr>
              <a:t>Process</a:t>
            </a:r>
          </a:p>
          <a:p>
            <a:pPr algn="ctr" eaLnBrk="1" hangingPunct="1"/>
            <a:r>
              <a:rPr lang="en-US" sz="1200" dirty="0">
                <a:latin typeface="Arial" charset="0"/>
                <a:ea typeface="ＭＳ Ｐゴシック" pitchFamily="9" charset="-128"/>
              </a:rPr>
              <a:t>Perform skin risk </a:t>
            </a:r>
          </a:p>
          <a:p>
            <a:pPr algn="ctr" eaLnBrk="1" hangingPunct="1"/>
            <a:r>
              <a:rPr lang="en-US" sz="1200" dirty="0">
                <a:latin typeface="Arial" charset="0"/>
                <a:ea typeface="ＭＳ Ｐゴシック" pitchFamily="9" charset="-128"/>
              </a:rPr>
              <a:t>assessment on </a:t>
            </a:r>
          </a:p>
          <a:p>
            <a:pPr algn="ctr" eaLnBrk="1" hangingPunct="1"/>
            <a:r>
              <a:rPr lang="en-US" sz="1200" dirty="0">
                <a:latin typeface="Arial" charset="0"/>
                <a:ea typeface="ＭＳ Ｐゴシック" pitchFamily="9" charset="-128"/>
              </a:rPr>
              <a:t>admission and daily</a:t>
            </a:r>
            <a:endParaRPr lang="en-US" sz="1200" u="sng" dirty="0">
              <a:latin typeface="Arial" charset="0"/>
              <a:ea typeface="ＭＳ Ｐゴシック" pitchFamily="9" charset="-128"/>
            </a:endParaRPr>
          </a:p>
          <a:p>
            <a:pPr algn="ctr" eaLnBrk="1" hangingPunct="1"/>
            <a:r>
              <a:rPr lang="en-US" sz="1400" dirty="0">
                <a:latin typeface="Arial" charset="0"/>
                <a:ea typeface="ＭＳ Ｐゴシック" pitchFamily="9" charset="-128"/>
              </a:rPr>
              <a:t> </a:t>
            </a:r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4114800" y="4419600"/>
            <a:ext cx="2895600" cy="2057400"/>
          </a:xfrm>
          <a:prstGeom prst="ellipse">
            <a:avLst/>
          </a:prstGeom>
          <a:solidFill>
            <a:srgbClr val="FFDDEE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800" u="sng" dirty="0">
                <a:latin typeface="Arial" charset="0"/>
                <a:ea typeface="ＭＳ Ｐゴシック" pitchFamily="9" charset="-128"/>
              </a:rPr>
              <a:t>New Process</a:t>
            </a:r>
          </a:p>
          <a:p>
            <a:pPr algn="ctr" eaLnBrk="1" hangingPunct="1"/>
            <a:r>
              <a:rPr lang="en-US" sz="1600" i="1" u="sng" dirty="0">
                <a:latin typeface="Arial" charset="0"/>
                <a:ea typeface="ＭＳ Ｐゴシック" pitchFamily="9" charset="-128"/>
              </a:rPr>
              <a:t>Test of  Change</a:t>
            </a:r>
          </a:p>
          <a:p>
            <a:pPr algn="ctr" eaLnBrk="1" hangingPunct="1"/>
            <a:r>
              <a:rPr lang="en-US" sz="1600" dirty="0">
                <a:latin typeface="Arial" charset="0"/>
                <a:ea typeface="ＭＳ Ｐゴシック" pitchFamily="9" charset="-128"/>
              </a:rPr>
              <a:t>Implement a turn team</a:t>
            </a:r>
          </a:p>
          <a:p>
            <a:pPr algn="ctr" eaLnBrk="1" hangingPunct="1"/>
            <a:r>
              <a:rPr lang="en-US" sz="1600" dirty="0">
                <a:latin typeface="Arial" charset="0"/>
                <a:ea typeface="ＭＳ Ｐゴシック" pitchFamily="9" charset="-128"/>
              </a:rPr>
              <a:t>to ensure </a:t>
            </a:r>
            <a:r>
              <a:rPr lang="en-US" sz="1600" dirty="0" smtClean="0">
                <a:latin typeface="Arial" charset="0"/>
                <a:ea typeface="ＭＳ Ｐゴシック" pitchFamily="9" charset="-128"/>
              </a:rPr>
              <a:t>every 2 </a:t>
            </a:r>
            <a:r>
              <a:rPr lang="en-US" sz="1600" dirty="0">
                <a:latin typeface="Arial" charset="0"/>
                <a:ea typeface="ＭＳ Ｐゴシック" pitchFamily="9" charset="-128"/>
              </a:rPr>
              <a:t>hour turning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6096000" y="3810000"/>
            <a:ext cx="2286000" cy="914400"/>
          </a:xfrm>
          <a:prstGeom prst="ellipse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800" u="sng" dirty="0">
                <a:latin typeface="Arial" charset="0"/>
                <a:ea typeface="ＭＳ Ｐゴシック" pitchFamily="9" charset="-128"/>
              </a:rPr>
              <a:t>Process</a:t>
            </a:r>
          </a:p>
          <a:p>
            <a:pPr algn="ctr" eaLnBrk="1" hangingPunct="1"/>
            <a:r>
              <a:rPr lang="en-US" sz="1200" dirty="0" smtClean="0">
                <a:latin typeface="Arial" charset="0"/>
                <a:ea typeface="ＭＳ Ｐゴシック" pitchFamily="9" charset="-128"/>
              </a:rPr>
              <a:t>Care plan </a:t>
            </a:r>
            <a:r>
              <a:rPr lang="en-US" sz="1200" dirty="0">
                <a:latin typeface="Arial" charset="0"/>
                <a:ea typeface="ＭＳ Ｐゴシック" pitchFamily="9" charset="-128"/>
              </a:rPr>
              <a:t>for skin risk </a:t>
            </a:r>
          </a:p>
          <a:p>
            <a:pPr algn="ctr" eaLnBrk="1" hangingPunct="1"/>
            <a:r>
              <a:rPr lang="en-US" sz="1200" dirty="0">
                <a:latin typeface="Arial" charset="0"/>
                <a:ea typeface="ＭＳ Ｐゴシック" pitchFamily="9" charset="-128"/>
              </a:rPr>
              <a:t>if Braden </a:t>
            </a:r>
            <a:r>
              <a:rPr lang="en-US" sz="1200" u="sng" dirty="0">
                <a:latin typeface="Arial" charset="0"/>
                <a:ea typeface="ＭＳ Ｐゴシック" pitchFamily="9" charset="-128"/>
              </a:rPr>
              <a:t>&lt; </a:t>
            </a:r>
            <a:r>
              <a:rPr lang="en-US" sz="1200" dirty="0">
                <a:latin typeface="Arial" charset="0"/>
                <a:ea typeface="ＭＳ Ｐゴシック" pitchFamily="9" charset="-128"/>
              </a:rPr>
              <a:t>18</a:t>
            </a:r>
          </a:p>
          <a:p>
            <a:pPr algn="ctr" eaLnBrk="1" hangingPunct="1"/>
            <a:r>
              <a:rPr lang="en-US" sz="1400" dirty="0">
                <a:solidFill>
                  <a:schemeClr val="bg2"/>
                </a:solidFill>
                <a:latin typeface="Arial" charset="0"/>
                <a:ea typeface="ＭＳ Ｐゴシック" pitchFamily="9" charset="-128"/>
              </a:rPr>
              <a:t> </a:t>
            </a:r>
          </a:p>
        </p:txBody>
      </p:sp>
      <p:sp>
        <p:nvSpPr>
          <p:cNvPr id="11" name="Oval 11"/>
          <p:cNvSpPr>
            <a:spLocks noChangeArrowheads="1"/>
          </p:cNvSpPr>
          <p:nvPr/>
        </p:nvSpPr>
        <p:spPr bwMode="auto">
          <a:xfrm>
            <a:off x="7315200" y="4800600"/>
            <a:ext cx="1828800" cy="1066800"/>
          </a:xfrm>
          <a:prstGeom prst="ellipse">
            <a:avLst/>
          </a:prstGeom>
          <a:solidFill>
            <a:srgbClr val="FFFFCC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800" u="sng" dirty="0">
                <a:latin typeface="Arial" charset="0"/>
                <a:ea typeface="ＭＳ Ｐゴシック" pitchFamily="9" charset="-128"/>
              </a:rPr>
              <a:t>Process</a:t>
            </a:r>
          </a:p>
          <a:p>
            <a:pPr algn="ctr" eaLnBrk="1" hangingPunct="1"/>
            <a:r>
              <a:rPr lang="en-US" sz="1200" dirty="0" smtClean="0">
                <a:latin typeface="Arial" charset="0"/>
                <a:ea typeface="ＭＳ Ｐゴシック" pitchFamily="9" charset="-128"/>
              </a:rPr>
              <a:t>Care plan </a:t>
            </a:r>
            <a:r>
              <a:rPr lang="en-US" sz="1200" dirty="0">
                <a:latin typeface="Arial" charset="0"/>
                <a:ea typeface="ＭＳ Ｐゴシック" pitchFamily="9" charset="-128"/>
              </a:rPr>
              <a:t>for pressure</a:t>
            </a:r>
          </a:p>
          <a:p>
            <a:pPr algn="ctr" eaLnBrk="1" hangingPunct="1"/>
            <a:r>
              <a:rPr lang="en-US" sz="1200" dirty="0">
                <a:latin typeface="Arial" charset="0"/>
                <a:ea typeface="ＭＳ Ｐゴシック" pitchFamily="9" charset="-128"/>
              </a:rPr>
              <a:t> ulcer</a:t>
            </a:r>
          </a:p>
          <a:p>
            <a:pPr algn="ctr" eaLnBrk="1" hangingPunct="1"/>
            <a:r>
              <a:rPr lang="en-US" sz="1200" dirty="0">
                <a:solidFill>
                  <a:schemeClr val="bg2"/>
                </a:solidFill>
                <a:latin typeface="Arial" charset="0"/>
                <a:ea typeface="ＭＳ Ｐゴシック" pitchFamily="9" charset="-128"/>
              </a:rPr>
              <a:t>If present</a:t>
            </a: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3429000" y="1295400"/>
            <a:ext cx="16002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 flipV="1">
            <a:off x="3657600" y="2133600"/>
            <a:ext cx="1676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886200" y="3200400"/>
            <a:ext cx="1143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H="1" flipV="1">
            <a:off x="3276600" y="4724400"/>
            <a:ext cx="914400" cy="304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152400" y="3276600"/>
            <a:ext cx="1295400" cy="533400"/>
          </a:xfrm>
          <a:prstGeom prst="rect">
            <a:avLst/>
          </a:prstGeom>
          <a:solidFill>
            <a:srgbClr val="FFDDEE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dirty="0">
                <a:latin typeface="Arial" charset="0"/>
                <a:ea typeface="ＭＳ Ｐゴシック" pitchFamily="9" charset="-128"/>
              </a:rPr>
              <a:t>Tests </a:t>
            </a:r>
          </a:p>
          <a:p>
            <a:pPr algn="ctr" eaLnBrk="1" hangingPunct="1"/>
            <a:r>
              <a:rPr lang="en-US" sz="1400" dirty="0">
                <a:latin typeface="Arial" charset="0"/>
                <a:ea typeface="ＭＳ Ｐゴシック" pitchFamily="9" charset="-128"/>
              </a:rPr>
              <a:t>of change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228600" y="3886200"/>
            <a:ext cx="106680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228600" y="3886200"/>
            <a:ext cx="76200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Words of Wisdom from Deming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Plan: “Those who fail to plan are planning to fail.”</a:t>
            </a:r>
          </a:p>
          <a:p>
            <a:r>
              <a:rPr lang="en-US" dirty="0" smtClean="0"/>
              <a:t>Do: “The road to Hell is paved with good intentions.”</a:t>
            </a:r>
          </a:p>
          <a:p>
            <a:r>
              <a:rPr lang="en-US" dirty="0" smtClean="0"/>
              <a:t>Study: “Many people fail at this point.  They set a plan and begin the work, but never check to see if the plan is moving them in the right direction.”</a:t>
            </a:r>
          </a:p>
          <a:p>
            <a:r>
              <a:rPr lang="en-US" dirty="0" smtClean="0"/>
              <a:t>Act: “After checking your results and identifying areas for improvement, the next step is to make the necessary adjustments.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Quality?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“Quality is a never ending cycle of continuous improvement” W. Edwards Deming </a:t>
            </a:r>
          </a:p>
          <a:p>
            <a:pPr>
              <a:buNone/>
            </a:pPr>
            <a:r>
              <a:rPr lang="en-US" dirty="0" smtClean="0"/>
              <a:t>“The degree to which health services for individuals and populations increase the likelihood of desired health outcomes are consistent with current professional knowledge.” Institute of Medicine (IOM) 1996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Seven Aims of High Quality Health Care System (IOM 2001)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Safe – </a:t>
            </a:r>
            <a:r>
              <a:rPr lang="en-US" dirty="0" smtClean="0"/>
              <a:t>avoiding injuries to patients from the care that is supposed to help them. </a:t>
            </a:r>
          </a:p>
          <a:p>
            <a:r>
              <a:rPr lang="en-US" b="1" dirty="0" smtClean="0"/>
              <a:t>Effective – </a:t>
            </a:r>
            <a:r>
              <a:rPr lang="en-US" dirty="0" smtClean="0"/>
              <a:t>providing services based on scientific knowledge to all who could benefit and refraining from providing services to those not likely to benefit (avoiding underuse and overuse).</a:t>
            </a:r>
          </a:p>
          <a:p>
            <a:r>
              <a:rPr lang="en-US" b="1" dirty="0" smtClean="0"/>
              <a:t>Patient-centered – </a:t>
            </a:r>
            <a:r>
              <a:rPr lang="en-US" dirty="0" smtClean="0"/>
              <a:t>providing care that is respectful of and responsive to individual patient preferences, needs, and values and ensuring that patient values guide all clinical decisions. </a:t>
            </a:r>
          </a:p>
          <a:p>
            <a:r>
              <a:rPr lang="en-US" b="1" dirty="0" smtClean="0"/>
              <a:t>Timely – </a:t>
            </a:r>
            <a:r>
              <a:rPr lang="en-US" dirty="0" smtClean="0"/>
              <a:t>reducing waits and sometimes harmful delays for both those who receive and those who give care. </a:t>
            </a:r>
          </a:p>
          <a:p>
            <a:r>
              <a:rPr lang="en-US" b="1" dirty="0" smtClean="0"/>
              <a:t>Efficient – </a:t>
            </a:r>
            <a:r>
              <a:rPr lang="en-US" dirty="0" smtClean="0"/>
              <a:t>avoiding waste, in particular waste of equipment, supplies, ideas, and energy. </a:t>
            </a:r>
          </a:p>
          <a:p>
            <a:r>
              <a:rPr lang="en-US" b="1" dirty="0" smtClean="0"/>
              <a:t>Equitable – </a:t>
            </a:r>
            <a:r>
              <a:rPr lang="en-US" dirty="0" smtClean="0"/>
              <a:t>providing care that does not vary in quality because of personal characteristics, such as gender, ethnicity, geographic location, and socioeconomic status. </a:t>
            </a:r>
          </a:p>
          <a:p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248400"/>
            <a:ext cx="525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dirty="0" smtClean="0"/>
              <a:t>Evaluating the Quality of Health care: www.eresource.org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Measures of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Structure Measures</a:t>
            </a:r>
          </a:p>
          <a:p>
            <a:pPr lvl="1"/>
            <a:r>
              <a:rPr lang="en-US" sz="1600" dirty="0" smtClean="0"/>
              <a:t>characteristics of the setting in which care takes place.  Measures of the setting used might include characteristics of:</a:t>
            </a:r>
          </a:p>
          <a:p>
            <a:pPr lvl="2"/>
            <a:r>
              <a:rPr lang="en-US" sz="1600" dirty="0" smtClean="0"/>
              <a:t>Physicians and hospitals (e.g., a physician's specialty or the ownership of a hospital);</a:t>
            </a:r>
          </a:p>
          <a:p>
            <a:pPr lvl="2"/>
            <a:r>
              <a:rPr lang="en-US" sz="1600" dirty="0" smtClean="0"/>
              <a:t>Personnel; and/or </a:t>
            </a:r>
          </a:p>
          <a:p>
            <a:pPr lvl="2"/>
            <a:r>
              <a:rPr lang="en-US" sz="1600" dirty="0" smtClean="0"/>
              <a:t>Policies related to care delivery</a:t>
            </a:r>
            <a:r>
              <a:rPr lang="en-US" sz="1100" dirty="0" smtClean="0"/>
              <a:t>.  </a:t>
            </a:r>
          </a:p>
          <a:p>
            <a:r>
              <a:rPr lang="en-US" sz="2800" dirty="0" smtClean="0"/>
              <a:t>Process Measures</a:t>
            </a:r>
          </a:p>
          <a:p>
            <a:pPr lvl="1"/>
            <a:r>
              <a:rPr lang="en-US" sz="1900" dirty="0" smtClean="0"/>
              <a:t>Assess whether a patient received what is known to be good care. They can refer to anything that is done as part of the encounter between a  health care professional and a patient, including interpersonal processes, such as providing information and emotional support, as well as involving patients in decisions in a way that is consistent with their preferences,</a:t>
            </a:r>
          </a:p>
          <a:p>
            <a:r>
              <a:rPr lang="en-US" sz="2800" dirty="0" smtClean="0"/>
              <a:t>Outcome Measures</a:t>
            </a:r>
          </a:p>
          <a:p>
            <a:pPr lvl="1"/>
            <a:r>
              <a:rPr lang="en-US" sz="1600" dirty="0" smtClean="0"/>
              <a:t>Refer to a patient's health status or change in health status resulting from the care received. This includes intended outcomes, such as the relief of pain and unintended outcomes, such as complications. 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Evaluating the Quality of Health care: www.eresource.org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Fundamental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Setting Aims</a:t>
            </a:r>
            <a:r>
              <a:rPr lang="en-US" dirty="0" smtClean="0"/>
              <a:t>: What are we trying to accomplish?</a:t>
            </a:r>
            <a:endParaRPr lang="en-US" sz="4000" dirty="0" smtClean="0"/>
          </a:p>
          <a:p>
            <a:pPr lvl="1"/>
            <a:r>
              <a:rPr lang="en-US" dirty="0" smtClean="0"/>
              <a:t>Improvement requires setting aims.  </a:t>
            </a:r>
          </a:p>
          <a:p>
            <a:pPr lvl="1"/>
            <a:r>
              <a:rPr lang="en-US" dirty="0" smtClean="0"/>
              <a:t>The aim should be time-specific and measurable</a:t>
            </a:r>
          </a:p>
          <a:p>
            <a:pPr lvl="1"/>
            <a:r>
              <a:rPr lang="en-US" dirty="0" smtClean="0"/>
              <a:t> define the specific population of patients that will be affected.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Establishing Measures</a:t>
            </a:r>
            <a:r>
              <a:rPr lang="en-US" dirty="0" smtClean="0"/>
              <a:t>: How will we know that a change is an improvement?</a:t>
            </a:r>
            <a:endParaRPr lang="en-US" sz="4000" dirty="0" smtClean="0"/>
          </a:p>
          <a:p>
            <a:pPr lvl="1"/>
            <a:r>
              <a:rPr lang="en-US" dirty="0" smtClean="0"/>
              <a:t>Feedback is a critical part of testing and implementing changes</a:t>
            </a:r>
          </a:p>
          <a:p>
            <a:pPr lvl="1"/>
            <a:r>
              <a:rPr lang="en-US" dirty="0" smtClean="0"/>
              <a:t> measures tell a team whether the changes they are making actually lead to improvement.</a:t>
            </a: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Selecting Changes</a:t>
            </a:r>
            <a:r>
              <a:rPr lang="en-US" dirty="0" smtClean="0"/>
              <a:t>: What changes can we make that will result in improvement?</a:t>
            </a:r>
            <a:endParaRPr lang="en-US" sz="4000" dirty="0" smtClean="0"/>
          </a:p>
          <a:p>
            <a:pPr lvl="1"/>
            <a:r>
              <a:rPr lang="en-US" dirty="0" smtClean="0"/>
              <a:t>All improvement requires making changes</a:t>
            </a:r>
          </a:p>
          <a:p>
            <a:pPr lvl="1"/>
            <a:r>
              <a:rPr lang="en-US" dirty="0" smtClean="0"/>
              <a:t>Not all changes result in improvement.  </a:t>
            </a:r>
          </a:p>
          <a:p>
            <a:pPr lvl="1"/>
            <a:r>
              <a:rPr lang="en-US" dirty="0" smtClean="0"/>
              <a:t>Organizations must identify the changes that are most likely to result in improvement.</a:t>
            </a: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8600" y="1295400"/>
            <a:ext cx="1828800" cy="434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Build the skills and capabilities to lead  quality improvement efforts at  the middle manager level of the organization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2286000" y="685800"/>
            <a:ext cx="1676400" cy="9144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Effectively manage people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286000" y="2667000"/>
            <a:ext cx="1676400" cy="1143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Effectively manage a department or team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286000" y="5181600"/>
            <a:ext cx="1676400" cy="9144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Effectively manage improvement</a:t>
            </a:r>
            <a:endParaRPr lang="en-US" dirty="0"/>
          </a:p>
        </p:txBody>
      </p:sp>
      <p:sp>
        <p:nvSpPr>
          <p:cNvPr id="6" name="Flowchart: Process 5"/>
          <p:cNvSpPr/>
          <p:nvPr/>
        </p:nvSpPr>
        <p:spPr>
          <a:xfrm>
            <a:off x="4800600" y="1524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Manage self &amp; your time</a:t>
            </a:r>
            <a:endParaRPr lang="en-US" dirty="0"/>
          </a:p>
        </p:txBody>
      </p:sp>
      <p:sp>
        <p:nvSpPr>
          <p:cNvPr id="7" name="Flowchart: Process 6"/>
          <p:cNvSpPr/>
          <p:nvPr/>
        </p:nvSpPr>
        <p:spPr>
          <a:xfrm>
            <a:off x="4800600" y="6096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Manage Down</a:t>
            </a:r>
            <a:endParaRPr lang="en-US" dirty="0"/>
          </a:p>
        </p:txBody>
      </p:sp>
      <p:sp>
        <p:nvSpPr>
          <p:cNvPr id="8" name="Flowchart: Process 7"/>
          <p:cNvSpPr/>
          <p:nvPr/>
        </p:nvSpPr>
        <p:spPr>
          <a:xfrm>
            <a:off x="4800600" y="10668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Manage Up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>
            <a:off x="4800600" y="1524000"/>
            <a:ext cx="4038600" cy="457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Manage your peers</a:t>
            </a:r>
            <a:endParaRPr lang="en-US" dirty="0"/>
          </a:p>
        </p:txBody>
      </p:sp>
      <p:sp>
        <p:nvSpPr>
          <p:cNvPr id="10" name="Flowchart: Process 9"/>
          <p:cNvSpPr/>
          <p:nvPr/>
        </p:nvSpPr>
        <p:spPr>
          <a:xfrm>
            <a:off x="4800600" y="21336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Develop and tend to culture</a:t>
            </a:r>
            <a:endParaRPr lang="en-US" dirty="0"/>
          </a:p>
        </p:txBody>
      </p:sp>
      <p:sp>
        <p:nvSpPr>
          <p:cNvPr id="11" name="Flowchart: Process 10"/>
          <p:cNvSpPr/>
          <p:nvPr/>
        </p:nvSpPr>
        <p:spPr>
          <a:xfrm>
            <a:off x="4800600" y="25908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Understand  &amp; manage systems</a:t>
            </a:r>
            <a:endParaRPr lang="en-US" dirty="0"/>
          </a:p>
        </p:txBody>
      </p:sp>
      <p:sp>
        <p:nvSpPr>
          <p:cNvPr id="12" name="Flowchart: Process 11"/>
          <p:cNvSpPr/>
          <p:nvPr/>
        </p:nvSpPr>
        <p:spPr>
          <a:xfrm>
            <a:off x="4800600" y="30480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Create effective processes</a:t>
            </a:r>
            <a:endParaRPr lang="en-US" dirty="0"/>
          </a:p>
        </p:txBody>
      </p:sp>
      <p:sp>
        <p:nvSpPr>
          <p:cNvPr id="13" name="Flowchart: Process 12"/>
          <p:cNvSpPr/>
          <p:nvPr/>
        </p:nvSpPr>
        <p:spPr>
          <a:xfrm>
            <a:off x="4800600" y="35052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 effectively on admin processes</a:t>
            </a:r>
            <a:endParaRPr lang="en-US" dirty="0"/>
          </a:p>
        </p:txBody>
      </p:sp>
      <p:sp>
        <p:nvSpPr>
          <p:cNvPr id="14" name="Flowchart: Process 13"/>
          <p:cNvSpPr/>
          <p:nvPr/>
        </p:nvSpPr>
        <p:spPr>
          <a:xfrm>
            <a:off x="4800600" y="3962400"/>
            <a:ext cx="4038600" cy="457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Partner with  patients &amp; families</a:t>
            </a:r>
            <a:endParaRPr lang="en-US" dirty="0"/>
          </a:p>
        </p:txBody>
      </p:sp>
      <p:sp>
        <p:nvSpPr>
          <p:cNvPr id="15" name="Flowchart: Process 14"/>
          <p:cNvSpPr/>
          <p:nvPr/>
        </p:nvSpPr>
        <p:spPr>
          <a:xfrm>
            <a:off x="4800600" y="48006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Build will for change</a:t>
            </a:r>
            <a:endParaRPr lang="en-US" dirty="0"/>
          </a:p>
        </p:txBody>
      </p:sp>
      <p:sp>
        <p:nvSpPr>
          <p:cNvPr id="16" name="Flowchart: Process 15"/>
          <p:cNvSpPr/>
          <p:nvPr/>
        </p:nvSpPr>
        <p:spPr>
          <a:xfrm>
            <a:off x="4800600" y="52578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Identify  &amp; spread good ideas &amp; practice </a:t>
            </a:r>
            <a:endParaRPr lang="en-US" dirty="0"/>
          </a:p>
        </p:txBody>
      </p:sp>
      <p:sp>
        <p:nvSpPr>
          <p:cNvPr id="17" name="Flowchart: Process 16"/>
          <p:cNvSpPr/>
          <p:nvPr/>
        </p:nvSpPr>
        <p:spPr>
          <a:xfrm>
            <a:off x="4800600" y="57150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Execute improvement</a:t>
            </a:r>
            <a:endParaRPr lang="en-US" dirty="0"/>
          </a:p>
        </p:txBody>
      </p:sp>
      <p:sp>
        <p:nvSpPr>
          <p:cNvPr id="18" name="Flowchart: Process 17"/>
          <p:cNvSpPr/>
          <p:nvPr/>
        </p:nvSpPr>
        <p:spPr>
          <a:xfrm>
            <a:off x="4800600" y="6172200"/>
            <a:ext cx="4038600" cy="3810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Sustain the gains</a:t>
            </a:r>
            <a:endParaRPr lang="en-US" dirty="0"/>
          </a:p>
        </p:txBody>
      </p:sp>
      <p:sp>
        <p:nvSpPr>
          <p:cNvPr id="19" name="Left Brace 18"/>
          <p:cNvSpPr/>
          <p:nvPr/>
        </p:nvSpPr>
        <p:spPr>
          <a:xfrm>
            <a:off x="4267200" y="381000"/>
            <a:ext cx="152400" cy="1524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Left Brace 19"/>
          <p:cNvSpPr/>
          <p:nvPr/>
        </p:nvSpPr>
        <p:spPr>
          <a:xfrm>
            <a:off x="4343400" y="2362200"/>
            <a:ext cx="152400" cy="1524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Brace 20"/>
          <p:cNvSpPr/>
          <p:nvPr/>
        </p:nvSpPr>
        <p:spPr>
          <a:xfrm>
            <a:off x="4343400" y="4800600"/>
            <a:ext cx="152400" cy="15240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28600" y="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Leading Quality Improvement: Essentials for Managers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Steps to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STEP 1: IDENTIFY OUTCOMES</a:t>
            </a:r>
          </a:p>
          <a:p>
            <a:r>
              <a:rPr lang="en-US" dirty="0" smtClean="0"/>
              <a:t>Define what you want to improve</a:t>
            </a:r>
          </a:p>
          <a:p>
            <a:r>
              <a:rPr lang="en-US" dirty="0" smtClean="0"/>
              <a:t>Develop measures</a:t>
            </a:r>
          </a:p>
          <a:p>
            <a:r>
              <a:rPr lang="en-US" dirty="0" smtClean="0"/>
              <a:t>How will I know when I get there?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STEP 2: ANALYZE CURRENT PROCESS</a:t>
            </a:r>
          </a:p>
          <a:p>
            <a:r>
              <a:rPr lang="en-US" dirty="0" smtClean="0"/>
              <a:t>Identify actual sequence of events involved in the process</a:t>
            </a:r>
          </a:p>
          <a:p>
            <a:r>
              <a:rPr lang="en-US" dirty="0" smtClean="0"/>
              <a:t>Look at waste, duplication, time,</a:t>
            </a:r>
          </a:p>
          <a:p>
            <a:r>
              <a:rPr lang="en-US" dirty="0" smtClean="0"/>
              <a:t>and distance involved</a:t>
            </a:r>
          </a:p>
          <a:p>
            <a:r>
              <a:rPr lang="en-US" dirty="0" smtClean="0"/>
              <a:t>Consider the process from the</a:t>
            </a:r>
          </a:p>
          <a:p>
            <a:pPr>
              <a:buNone/>
            </a:pPr>
            <a:r>
              <a:rPr lang="en-US" dirty="0" smtClean="0"/>
              <a:t>	patient’s / customer’s perspective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STEP 3: GENERATE CHANGE IDEAS</a:t>
            </a:r>
          </a:p>
          <a:p>
            <a:r>
              <a:rPr lang="en-US" dirty="0" smtClean="0"/>
              <a:t>Where do we get change ideas?</a:t>
            </a:r>
          </a:p>
          <a:p>
            <a:r>
              <a:rPr lang="en-US" dirty="0" smtClean="0"/>
              <a:t>Research – Standards – Key Aspects</a:t>
            </a:r>
          </a:p>
          <a:p>
            <a:r>
              <a:rPr lang="en-US" dirty="0" smtClean="0"/>
              <a:t>of Care</a:t>
            </a:r>
          </a:p>
          <a:p>
            <a:r>
              <a:rPr lang="en-US" dirty="0" smtClean="0"/>
              <a:t>Lectures from experts</a:t>
            </a:r>
          </a:p>
          <a:p>
            <a:r>
              <a:rPr lang="en-US" dirty="0" smtClean="0"/>
              <a:t>Collaboration with other teams</a:t>
            </a:r>
          </a:p>
          <a:p>
            <a:r>
              <a:rPr lang="en-US" dirty="0" smtClean="0"/>
              <a:t>Other networking such as</a:t>
            </a:r>
          </a:p>
          <a:p>
            <a:pPr>
              <a:buNone/>
            </a:pPr>
            <a:r>
              <a:rPr lang="en-US" b="1" dirty="0" smtClean="0"/>
              <a:t>STEP 4: PILOT</a:t>
            </a:r>
          </a:p>
          <a:p>
            <a:r>
              <a:rPr lang="en-US" dirty="0" smtClean="0"/>
              <a:t>Plan – Who? What? When?</a:t>
            </a:r>
          </a:p>
          <a:p>
            <a:r>
              <a:rPr lang="en-US" dirty="0" smtClean="0"/>
              <a:t>Do – Assign tasks</a:t>
            </a:r>
          </a:p>
          <a:p>
            <a:r>
              <a:rPr lang="en-US" dirty="0" smtClean="0"/>
              <a:t>Study – results against established</a:t>
            </a:r>
          </a:p>
          <a:p>
            <a:r>
              <a:rPr lang="en-US" dirty="0" smtClean="0"/>
              <a:t>Outcomes</a:t>
            </a:r>
          </a:p>
          <a:p>
            <a:r>
              <a:rPr lang="en-US" dirty="0" smtClean="0"/>
              <a:t>Act – Continue improvement process</a:t>
            </a:r>
          </a:p>
          <a:p>
            <a:pPr>
              <a:buNone/>
            </a:pPr>
            <a:r>
              <a:rPr lang="en-US" dirty="0" smtClean="0"/>
              <a:t>	where needed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33400" y="228600"/>
          <a:ext cx="8229600" cy="6629400"/>
        </p:xfrm>
        <a:graphic>
          <a:graphicData uri="http://schemas.openxmlformats.org/presentationml/2006/ole">
            <p:oleObj spid="_x0000_s1026" name="Acrobat Document" r:id="rId4" imgW="5667122" imgH="8019915" progId="AcroExch.Document.7">
              <p:link updateAutomatic="1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1055</Words>
  <Application>Microsoft Office PowerPoint</Application>
  <PresentationFormat>On-screen Show (4:3)</PresentationFormat>
  <Paragraphs>166</Paragraphs>
  <Slides>12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C:\Users\Kevin\Documents\Long-term care admin\Continuous Improvement method.pdf</vt:lpstr>
      <vt:lpstr>Quality Improvement</vt:lpstr>
      <vt:lpstr>Words of Wisdom from Deming</vt:lpstr>
      <vt:lpstr>What is Quality?</vt:lpstr>
      <vt:lpstr>Seven Aims of High Quality Health Care System (IOM 2001)</vt:lpstr>
      <vt:lpstr>Measures of Quality</vt:lpstr>
      <vt:lpstr>Three Fundamental Questions</vt:lpstr>
      <vt:lpstr>Slide 7</vt:lpstr>
      <vt:lpstr>Four Steps to Quality</vt:lpstr>
      <vt:lpstr>Slide 9</vt:lpstr>
      <vt:lpstr>Slide 10</vt:lpstr>
      <vt:lpstr>Why this model for improvement?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Improvement</dc:title>
  <dc:creator>Kevin</dc:creator>
  <cp:lastModifiedBy>Kevin</cp:lastModifiedBy>
  <cp:revision>7</cp:revision>
  <dcterms:created xsi:type="dcterms:W3CDTF">2013-04-03T11:18:43Z</dcterms:created>
  <dcterms:modified xsi:type="dcterms:W3CDTF">2013-06-30T14:34:16Z</dcterms:modified>
</cp:coreProperties>
</file>